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71" r:id="rId2"/>
    <p:sldId id="1062" r:id="rId3"/>
    <p:sldId id="1151" r:id="rId4"/>
    <p:sldId id="992" r:id="rId5"/>
    <p:sldId id="1010" r:id="rId6"/>
    <p:sldId id="1164" r:id="rId7"/>
    <p:sldId id="1162" r:id="rId8"/>
    <p:sldId id="1163" r:id="rId9"/>
    <p:sldId id="1160" r:id="rId10"/>
    <p:sldId id="1087" r:id="rId11"/>
    <p:sldId id="1172" r:id="rId12"/>
    <p:sldId id="1072" r:id="rId13"/>
    <p:sldId id="1073" r:id="rId14"/>
    <p:sldId id="1079" r:id="rId15"/>
    <p:sldId id="1074" r:id="rId16"/>
    <p:sldId id="1088" r:id="rId17"/>
    <p:sldId id="1048" r:id="rId18"/>
    <p:sldId id="1075" r:id="rId19"/>
    <p:sldId id="1133" r:id="rId20"/>
    <p:sldId id="1077" r:id="rId21"/>
    <p:sldId id="1078" r:id="rId22"/>
    <p:sldId id="1076" r:id="rId23"/>
    <p:sldId id="1089" r:id="rId24"/>
    <p:sldId id="1080" r:id="rId25"/>
    <p:sldId id="1084" r:id="rId26"/>
    <p:sldId id="1082" r:id="rId27"/>
    <p:sldId id="1085" r:id="rId28"/>
    <p:sldId id="1086" r:id="rId29"/>
    <p:sldId id="1161" r:id="rId30"/>
    <p:sldId id="799" r:id="rId31"/>
    <p:sldId id="1090" r:id="rId32"/>
    <p:sldId id="1146" r:id="rId33"/>
    <p:sldId id="1091" r:id="rId34"/>
    <p:sldId id="1095" r:id="rId35"/>
    <p:sldId id="1096" r:id="rId36"/>
    <p:sldId id="1169" r:id="rId37"/>
    <p:sldId id="1098" r:id="rId38"/>
    <p:sldId id="1097" r:id="rId39"/>
    <p:sldId id="1099" r:id="rId40"/>
    <p:sldId id="1167" r:id="rId41"/>
    <p:sldId id="1170" r:id="rId42"/>
    <p:sldId id="1100" r:id="rId43"/>
    <p:sldId id="825" r:id="rId44"/>
    <p:sldId id="1029" r:id="rId45"/>
    <p:sldId id="1001" r:id="rId46"/>
    <p:sldId id="1032" r:id="rId47"/>
    <p:sldId id="1094" r:id="rId48"/>
    <p:sldId id="1145" r:id="rId49"/>
    <p:sldId id="1101" r:id="rId50"/>
    <p:sldId id="768" r:id="rId51"/>
    <p:sldId id="1103" r:id="rId52"/>
    <p:sldId id="1130" r:id="rId53"/>
    <p:sldId id="1122" r:id="rId54"/>
    <p:sldId id="1147" r:id="rId55"/>
    <p:sldId id="378" r:id="rId56"/>
    <p:sldId id="1134" r:id="rId57"/>
    <p:sldId id="1131" r:id="rId58"/>
    <p:sldId id="1104" r:id="rId59"/>
    <p:sldId id="1149" r:id="rId60"/>
    <p:sldId id="1136" r:id="rId61"/>
    <p:sldId id="1137" r:id="rId62"/>
    <p:sldId id="1138" r:id="rId63"/>
    <p:sldId id="1139" r:id="rId64"/>
    <p:sldId id="1140" r:id="rId65"/>
    <p:sldId id="1141" r:id="rId66"/>
    <p:sldId id="1142" r:id="rId67"/>
    <p:sldId id="1143" r:id="rId68"/>
    <p:sldId id="1144" r:id="rId69"/>
    <p:sldId id="1159" r:id="rId70"/>
    <p:sldId id="1111" r:id="rId71"/>
    <p:sldId id="1107" r:id="rId72"/>
    <p:sldId id="1152" r:id="rId73"/>
    <p:sldId id="1153" r:id="rId74"/>
    <p:sldId id="1154" r:id="rId75"/>
    <p:sldId id="1109" r:id="rId76"/>
    <p:sldId id="1155" r:id="rId77"/>
    <p:sldId id="1071" r:id="rId78"/>
    <p:sldId id="1156" r:id="rId79"/>
    <p:sldId id="1108" r:id="rId80"/>
    <p:sldId id="1157" r:id="rId81"/>
    <p:sldId id="1158"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172"/>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8568" autoAdjust="0"/>
  </p:normalViewPr>
  <p:slideViewPr>
    <p:cSldViewPr snapToGrid="0">
      <p:cViewPr varScale="1">
        <p:scale>
          <a:sx n="115" d="100"/>
          <a:sy n="115" d="100"/>
        </p:scale>
        <p:origin x="109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150" d="100"/>
        <a:sy n="150" d="100"/>
      </p:scale>
      <p:origin x="0" y="-2157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30</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p:txBody>
          </p:sp>
        </mc:Choice>
        <mc:Fallback>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r>
                  <a:rPr lang="en-US" b="0" i="0">
                    <a:latin typeface="Cambria Math" panose="02040503050406030204" pitchFamily="18" charset="0"/>
                  </a:rPr>
                  <a:t>𝑣_𝜋 (𝑠)</a:t>
                </a:r>
                <a:r>
                  <a:rPr lang="en-US" dirty="0"/>
                  <a:t> as a moving average with learning rate (step size) </a:t>
                </a:r>
                <a:r>
                  <a:rPr lang="en-US" i="0">
                    <a:latin typeface="Cambria Math" panose="02040503050406030204" pitchFamily="18" charset="0"/>
                  </a:rPr>
                  <a:t>𝛼</a:t>
                </a:r>
                <a:r>
                  <a:rPr lang="en-US" dirty="0"/>
                  <a:t> (more recent visits are given more weight): </a:t>
                </a:r>
                <a:r>
                  <a:rPr lang="en-US" b="0" i="0">
                    <a:latin typeface="Cambria Math" panose="02040503050406030204" pitchFamily="18" charset="0"/>
                  </a:rPr>
                  <a:t>𝑉(𝑆_𝑡 )</a:t>
                </a:r>
                <a:r>
                  <a:rPr lang="en-US" i="0">
                    <a:latin typeface="Cambria Math" panose="02040503050406030204" pitchFamily="18" charset="0"/>
                  </a:rPr>
                  <a:t>←𝑉(𝑆_𝑡 )</a:t>
                </a:r>
                <a:r>
                  <a:rPr lang="en-US" b="0" i="0">
                    <a:latin typeface="Cambria Math" panose="02040503050406030204" pitchFamily="18" charset="0"/>
                  </a:rPr>
                  <a:t>+𝛼[𝐺_𝑡−𝑉(𝑆_𝑡)]</a:t>
                </a:r>
                <a:r>
                  <a:rPr lang="en-US" dirty="0"/>
                  <a:t>, where </a:t>
                </a:r>
                <a:r>
                  <a:rPr lang="en-US" i="0">
                    <a:latin typeface="Cambria Math" panose="02040503050406030204" pitchFamily="18" charset="0"/>
                  </a:rPr>
                  <a:t>𝛼</a:t>
                </a:r>
                <a:r>
                  <a:rPr lang="en-US" dirty="0"/>
                  <a:t> can be constant, or be typically reduced gradually until convergence.</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2479748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43</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72</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xmlns="">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73</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74</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78</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81</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1.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21.png"/></Relationships>
</file>

<file path=ppt/slides/_rels/slide2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4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2.png"/><Relationship Id="rId5" Type="http://schemas.openxmlformats.org/officeDocument/2006/relationships/image" Target="../media/image500.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61.png"/><Relationship Id="rId4" Type="http://schemas.openxmlformats.org/officeDocument/2006/relationships/image" Target="../media/image58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7.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3.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e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0.png"/><Relationship Id="rId7" Type="http://schemas.openxmlformats.org/officeDocument/2006/relationships/image" Target="../media/image12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400.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1.png"/></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Recall: Definitions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504149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504149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729718"/>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729718"/>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861216"/>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861216"/>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486400"/>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1670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a:bodyPr>
              <a:lstStyle/>
              <a:p>
                <a:r>
                  <a:rPr lang="en-US">
                    <a:sym typeface="Symbol" pitchFamily="18" charset="2"/>
                  </a:rPr>
                  <a:t>Collect </a:t>
                </a:r>
                <a:r>
                  <a:rPr lang="en-US" dirty="0">
                    <a:sym typeface="Symbol" pitchFamily="18" charset="2"/>
                  </a:rPr>
                  <a:t>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1628" t="-2167" r="-2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higher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a constant, or be typically reduced gradually until convergence.</a:t>
                </a:r>
                <a:endParaRPr lang="en-SE" dirty="0"/>
              </a:p>
              <a:p>
                <a:endParaRPr lang="en-SE" dirty="0"/>
              </a:p>
            </p:txBody>
          </p:sp>
        </mc:Choice>
        <mc:Fallback>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
        <p:nvSpPr>
          <p:cNvPr id="5" name="TextBox 4">
            <a:extLst>
              <a:ext uri="{FF2B5EF4-FFF2-40B4-BE49-F238E27FC236}">
                <a16:creationId xmlns:a16="http://schemas.microsoft.com/office/drawing/2014/main" id="{191F8ADB-6F14-4F3F-9E75-D0757105B9F5}"/>
              </a:ext>
            </a:extLst>
          </p:cNvPr>
          <p:cNvSpPr txBox="1"/>
          <p:nvPr/>
        </p:nvSpPr>
        <p:spPr>
          <a:xfrm>
            <a:off x="6176357" y="2791447"/>
            <a:ext cx="312906" cy="369332"/>
          </a:xfrm>
          <a:prstGeom prst="rect">
            <a:avLst/>
          </a:prstGeom>
          <a:noFill/>
        </p:spPr>
        <p:txBody>
          <a:bodyPr wrap="none" rtlCol="0">
            <a:spAutoFit/>
          </a:bodyPr>
          <a:lstStyle/>
          <a:p>
            <a:r>
              <a:rPr lang="en-US" dirty="0"/>
              <a:t>5</a:t>
            </a:r>
            <a:endParaRPr lang="en-SE" dirty="0"/>
          </a:p>
        </p:txBody>
      </p:sp>
      <p:sp>
        <p:nvSpPr>
          <p:cNvPr id="10" name="TextBox 9">
            <a:extLst>
              <a:ext uri="{FF2B5EF4-FFF2-40B4-BE49-F238E27FC236}">
                <a16:creationId xmlns:a16="http://schemas.microsoft.com/office/drawing/2014/main" id="{18235402-FDA5-4EA2-BF93-D346F4A7886B}"/>
              </a:ext>
            </a:extLst>
          </p:cNvPr>
          <p:cNvSpPr txBox="1"/>
          <p:nvPr/>
        </p:nvSpPr>
        <p:spPr>
          <a:xfrm>
            <a:off x="5356423" y="2791447"/>
            <a:ext cx="312906" cy="369332"/>
          </a:xfrm>
          <a:prstGeom prst="rect">
            <a:avLst/>
          </a:prstGeom>
          <a:noFill/>
        </p:spPr>
        <p:txBody>
          <a:bodyPr wrap="none" rtlCol="0">
            <a:spAutoFit/>
          </a:bodyPr>
          <a:lstStyle/>
          <a:p>
            <a:r>
              <a:rPr lang="en-US" dirty="0"/>
              <a:t>4</a:t>
            </a:r>
            <a:endParaRPr lang="en-SE" dirty="0"/>
          </a:p>
        </p:txBody>
      </p:sp>
      <p:sp>
        <p:nvSpPr>
          <p:cNvPr id="12" name="TextBox 11">
            <a:extLst>
              <a:ext uri="{FF2B5EF4-FFF2-40B4-BE49-F238E27FC236}">
                <a16:creationId xmlns:a16="http://schemas.microsoft.com/office/drawing/2014/main" id="{3E07DD5A-D224-4229-86D5-BA9994631866}"/>
              </a:ext>
            </a:extLst>
          </p:cNvPr>
          <p:cNvSpPr txBox="1"/>
          <p:nvPr/>
        </p:nvSpPr>
        <p:spPr>
          <a:xfrm>
            <a:off x="4536487" y="2791447"/>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F04C0173-7032-4736-AF98-776340C2EBC5}"/>
              </a:ext>
            </a:extLst>
          </p:cNvPr>
          <p:cNvSpPr txBox="1"/>
          <p:nvPr/>
        </p:nvSpPr>
        <p:spPr>
          <a:xfrm>
            <a:off x="3716551" y="2791447"/>
            <a:ext cx="312906" cy="369332"/>
          </a:xfrm>
          <a:prstGeom prst="rect">
            <a:avLst/>
          </a:prstGeom>
          <a:noFill/>
        </p:spPr>
        <p:txBody>
          <a:bodyPr wrap="none" rtlCol="0">
            <a:spAutoFit/>
          </a:bodyPr>
          <a:lstStyle/>
          <a:p>
            <a:r>
              <a:rPr lang="en-US" dirty="0"/>
              <a:t>2</a:t>
            </a:r>
            <a:endParaRPr lang="en-SE" dirty="0"/>
          </a:p>
        </p:txBody>
      </p:sp>
      <p:sp>
        <p:nvSpPr>
          <p:cNvPr id="14" name="TextBox 13">
            <a:extLst>
              <a:ext uri="{FF2B5EF4-FFF2-40B4-BE49-F238E27FC236}">
                <a16:creationId xmlns:a16="http://schemas.microsoft.com/office/drawing/2014/main" id="{2D48A2C7-543F-4703-A0AB-4FBD68B4D9E0}"/>
              </a:ext>
            </a:extLst>
          </p:cNvPr>
          <p:cNvSpPr txBox="1"/>
          <p:nvPr/>
        </p:nvSpPr>
        <p:spPr>
          <a:xfrm>
            <a:off x="2896615" y="2791447"/>
            <a:ext cx="312906" cy="369332"/>
          </a:xfrm>
          <a:prstGeom prst="rect">
            <a:avLst/>
          </a:prstGeom>
          <a:noFill/>
        </p:spPr>
        <p:txBody>
          <a:bodyPr wrap="none" rtlCol="0">
            <a:spAutoFit/>
          </a:bodyPr>
          <a:lstStyle/>
          <a:p>
            <a:r>
              <a:rPr lang="en-US" dirty="0"/>
              <a:t>1</a:t>
            </a:r>
            <a:endParaRPr lang="en-SE" dirty="0"/>
          </a:p>
        </p:txBody>
      </p:sp>
      <p:sp>
        <p:nvSpPr>
          <p:cNvPr id="15" name="TextBox 14">
            <a:extLst>
              <a:ext uri="{FF2B5EF4-FFF2-40B4-BE49-F238E27FC236}">
                <a16:creationId xmlns:a16="http://schemas.microsoft.com/office/drawing/2014/main" id="{ECC8E269-9793-496F-850C-064EF9C814F3}"/>
              </a:ext>
            </a:extLst>
          </p:cNvPr>
          <p:cNvSpPr txBox="1"/>
          <p:nvPr/>
        </p:nvSpPr>
        <p:spPr>
          <a:xfrm>
            <a:off x="2076679" y="2791447"/>
            <a:ext cx="312906" cy="369332"/>
          </a:xfrm>
          <a:prstGeom prst="rect">
            <a:avLst/>
          </a:prstGeom>
          <a:noFill/>
        </p:spPr>
        <p:txBody>
          <a:bodyPr wrap="none" rtlCol="0">
            <a:spAutoFit/>
          </a:bodyPr>
          <a:lstStyle/>
          <a:p>
            <a:r>
              <a:rPr lang="en-US" dirty="0"/>
              <a:t>0</a:t>
            </a:r>
            <a:endParaRPr lang="en-S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2BD11-C3FC-4769-BB42-CE8F489CD711}"/>
                  </a:ext>
                </a:extLst>
              </p:cNvPr>
              <p:cNvSpPr txBox="1"/>
              <p:nvPr/>
            </p:nvSpPr>
            <p:spPr>
              <a:xfrm>
                <a:off x="1159504" y="2774665"/>
                <a:ext cx="820289" cy="369332"/>
              </a:xfrm>
              <a:prstGeom prst="rect">
                <a:avLst/>
              </a:prstGeom>
              <a:noFill/>
            </p:spPr>
            <p:txBody>
              <a:bodyPr wrap="none" rtlCol="0">
                <a:spAutoFit/>
              </a:bodyPr>
              <a:lstStyle/>
              <a:p>
                <a:r>
                  <a:rPr lang="en-US" dirty="0"/>
                  <a:t>Step </a:t>
                </a:r>
                <a14:m>
                  <m:oMath xmlns:m="http://schemas.openxmlformats.org/officeDocument/2006/math">
                    <m:r>
                      <a:rPr lang="en-US" b="0" i="1" smtClean="0">
                        <a:latin typeface="Cambria Math" panose="02040503050406030204" pitchFamily="18" charset="0"/>
                      </a:rPr>
                      <m:t>𝑡</m:t>
                    </m:r>
                  </m:oMath>
                </a14:m>
                <a:endParaRPr lang="en-SE" dirty="0"/>
              </a:p>
            </p:txBody>
          </p:sp>
        </mc:Choice>
        <mc:Fallback xmlns="">
          <p:sp>
            <p:nvSpPr>
              <p:cNvPr id="6" name="TextBox 5">
                <a:extLst>
                  <a:ext uri="{FF2B5EF4-FFF2-40B4-BE49-F238E27FC236}">
                    <a16:creationId xmlns:a16="http://schemas.microsoft.com/office/drawing/2014/main" id="{D6C2BD11-C3FC-4769-BB42-CE8F489CD711}"/>
                  </a:ext>
                </a:extLst>
              </p:cNvPr>
              <p:cNvSpPr txBox="1">
                <a:spLocks noRot="1" noChangeAspect="1" noMove="1" noResize="1" noEditPoints="1" noAdjustHandles="1" noChangeArrowheads="1" noChangeShapeType="1" noTextEdit="1"/>
              </p:cNvSpPr>
              <p:nvPr/>
            </p:nvSpPr>
            <p:spPr>
              <a:xfrm>
                <a:off x="1159504" y="2774665"/>
                <a:ext cx="820289" cy="369332"/>
              </a:xfrm>
              <a:prstGeom prst="rect">
                <a:avLst/>
              </a:prstGeom>
              <a:blipFill>
                <a:blip r:embed="rId5"/>
                <a:stretch>
                  <a:fillRect l="-592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95AA874-7C57-4881-B3A4-BEC4FB5D799D}"/>
                  </a:ext>
                </a:extLst>
              </p:cNvPr>
              <p:cNvSpPr txBox="1"/>
              <p:nvPr/>
            </p:nvSpPr>
            <p:spPr>
              <a:xfrm>
                <a:off x="728991" y="2302580"/>
                <a:ext cx="1494768" cy="369332"/>
              </a:xfrm>
              <a:prstGeom prst="rect">
                <a:avLst/>
              </a:prstGeom>
              <a:noFill/>
            </p:spPr>
            <p:txBody>
              <a:bodyPr wrap="none" rtlCol="0">
                <a:spAutoFit/>
              </a:bodyPr>
              <a:lstStyle/>
              <a:p>
                <a:r>
                  <a:rPr lang="en-US" dirty="0"/>
                  <a:t>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oMath>
                </a14:m>
                <a:endParaRPr lang="en-SE" dirty="0"/>
              </a:p>
            </p:txBody>
          </p:sp>
        </mc:Choice>
        <mc:Fallback xmlns="">
          <p:sp>
            <p:nvSpPr>
              <p:cNvPr id="16" name="TextBox 15">
                <a:extLst>
                  <a:ext uri="{FF2B5EF4-FFF2-40B4-BE49-F238E27FC236}">
                    <a16:creationId xmlns:a16="http://schemas.microsoft.com/office/drawing/2014/main" id="{095AA874-7C57-4881-B3A4-BEC4FB5D799D}"/>
                  </a:ext>
                </a:extLst>
              </p:cNvPr>
              <p:cNvSpPr txBox="1">
                <a:spLocks noRot="1" noChangeAspect="1" noMove="1" noResize="1" noEditPoints="1" noAdjustHandles="1" noChangeArrowheads="1" noChangeShapeType="1" noTextEdit="1"/>
              </p:cNvSpPr>
              <p:nvPr/>
            </p:nvSpPr>
            <p:spPr>
              <a:xfrm>
                <a:off x="728991" y="2302580"/>
                <a:ext cx="1494768" cy="369332"/>
              </a:xfrm>
              <a:prstGeom prst="rect">
                <a:avLst/>
              </a:prstGeom>
              <a:blipFill>
                <a:blip r:embed="rId6"/>
                <a:stretch>
                  <a:fillRect l="-3673" t="-10000" b="-2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7C74B7-9E58-42F8-B49F-44C2965CE7D7}"/>
                  </a:ext>
                </a:extLst>
              </p:cNvPr>
              <p:cNvSpPr txBox="1"/>
              <p:nvPr/>
            </p:nvSpPr>
            <p:spPr>
              <a:xfrm>
                <a:off x="24575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1E7C74B7-9E58-42F8-B49F-44C2965CE7D7}"/>
                  </a:ext>
                </a:extLst>
              </p:cNvPr>
              <p:cNvSpPr txBox="1">
                <a:spLocks noRot="1" noChangeAspect="1" noMove="1" noResize="1" noEditPoints="1" noAdjustHandles="1" noChangeArrowheads="1" noChangeShapeType="1" noTextEdit="1"/>
              </p:cNvSpPr>
              <p:nvPr/>
            </p:nvSpPr>
            <p:spPr>
              <a:xfrm>
                <a:off x="2457575" y="2062961"/>
                <a:ext cx="457894"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8F3229-7DA7-4C89-9416-3E32C0A0696D}"/>
                  </a:ext>
                </a:extLst>
              </p:cNvPr>
              <p:cNvSpPr txBox="1"/>
              <p:nvPr/>
            </p:nvSpPr>
            <p:spPr>
              <a:xfrm>
                <a:off x="325580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SE" dirty="0"/>
              </a:p>
            </p:txBody>
          </p:sp>
        </mc:Choice>
        <mc:Fallback xmlns="">
          <p:sp>
            <p:nvSpPr>
              <p:cNvPr id="19" name="TextBox 18">
                <a:extLst>
                  <a:ext uri="{FF2B5EF4-FFF2-40B4-BE49-F238E27FC236}">
                    <a16:creationId xmlns:a16="http://schemas.microsoft.com/office/drawing/2014/main" id="{148F3229-7DA7-4C89-9416-3E32C0A0696D}"/>
                  </a:ext>
                </a:extLst>
              </p:cNvPr>
              <p:cNvSpPr txBox="1">
                <a:spLocks noRot="1" noChangeAspect="1" noMove="1" noResize="1" noEditPoints="1" noAdjustHandles="1" noChangeArrowheads="1" noChangeShapeType="1" noTextEdit="1"/>
              </p:cNvSpPr>
              <p:nvPr/>
            </p:nvSpPr>
            <p:spPr>
              <a:xfrm>
                <a:off x="3255800" y="2062961"/>
                <a:ext cx="457894"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DBADFA2-7210-4235-B6E7-A8DFD4C8B64A}"/>
                  </a:ext>
                </a:extLst>
              </p:cNvPr>
              <p:cNvSpPr txBox="1"/>
              <p:nvPr/>
            </p:nvSpPr>
            <p:spPr>
              <a:xfrm>
                <a:off x="405402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SE" dirty="0"/>
              </a:p>
            </p:txBody>
          </p:sp>
        </mc:Choice>
        <mc:Fallback xmlns="">
          <p:sp>
            <p:nvSpPr>
              <p:cNvPr id="20" name="TextBox 19">
                <a:extLst>
                  <a:ext uri="{FF2B5EF4-FFF2-40B4-BE49-F238E27FC236}">
                    <a16:creationId xmlns:a16="http://schemas.microsoft.com/office/drawing/2014/main" id="{0DBADFA2-7210-4235-B6E7-A8DFD4C8B64A}"/>
                  </a:ext>
                </a:extLst>
              </p:cNvPr>
              <p:cNvSpPr txBox="1">
                <a:spLocks noRot="1" noChangeAspect="1" noMove="1" noResize="1" noEditPoints="1" noAdjustHandles="1" noChangeArrowheads="1" noChangeShapeType="1" noTextEdit="1"/>
              </p:cNvSpPr>
              <p:nvPr/>
            </p:nvSpPr>
            <p:spPr>
              <a:xfrm>
                <a:off x="4054025" y="2062961"/>
                <a:ext cx="457894" cy="369332"/>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D26B70-96F9-44F1-B8B8-8752475EFBB3}"/>
                  </a:ext>
                </a:extLst>
              </p:cNvPr>
              <p:cNvSpPr txBox="1"/>
              <p:nvPr/>
            </p:nvSpPr>
            <p:spPr>
              <a:xfrm>
                <a:off x="485225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SE" dirty="0"/>
              </a:p>
            </p:txBody>
          </p:sp>
        </mc:Choice>
        <mc:Fallback xmlns="">
          <p:sp>
            <p:nvSpPr>
              <p:cNvPr id="21" name="TextBox 20">
                <a:extLst>
                  <a:ext uri="{FF2B5EF4-FFF2-40B4-BE49-F238E27FC236}">
                    <a16:creationId xmlns:a16="http://schemas.microsoft.com/office/drawing/2014/main" id="{DDD26B70-96F9-44F1-B8B8-8752475EFBB3}"/>
                  </a:ext>
                </a:extLst>
              </p:cNvPr>
              <p:cNvSpPr txBox="1">
                <a:spLocks noRot="1" noChangeAspect="1" noMove="1" noResize="1" noEditPoints="1" noAdjustHandles="1" noChangeArrowheads="1" noChangeShapeType="1" noTextEdit="1"/>
              </p:cNvSpPr>
              <p:nvPr/>
            </p:nvSpPr>
            <p:spPr>
              <a:xfrm>
                <a:off x="4852250" y="2062961"/>
                <a:ext cx="457894" cy="369332"/>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903C25-2343-473D-9136-F063A0D1778D}"/>
                  </a:ext>
                </a:extLst>
              </p:cNvPr>
              <p:cNvSpPr txBox="1"/>
              <p:nvPr/>
            </p:nvSpPr>
            <p:spPr>
              <a:xfrm>
                <a:off x="56504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5</m:t>
                          </m:r>
                        </m:sub>
                      </m:sSub>
                    </m:oMath>
                  </m:oMathPara>
                </a14:m>
                <a:endParaRPr lang="en-SE" dirty="0"/>
              </a:p>
            </p:txBody>
          </p:sp>
        </mc:Choice>
        <mc:Fallback xmlns="">
          <p:sp>
            <p:nvSpPr>
              <p:cNvPr id="22" name="TextBox 21">
                <a:extLst>
                  <a:ext uri="{FF2B5EF4-FFF2-40B4-BE49-F238E27FC236}">
                    <a16:creationId xmlns:a16="http://schemas.microsoft.com/office/drawing/2014/main" id="{37903C25-2343-473D-9136-F063A0D1778D}"/>
                  </a:ext>
                </a:extLst>
              </p:cNvPr>
              <p:cNvSpPr txBox="1">
                <a:spLocks noRot="1" noChangeAspect="1" noMove="1" noResize="1" noEditPoints="1" noAdjustHandles="1" noChangeArrowheads="1" noChangeShapeType="1" noTextEdit="1"/>
              </p:cNvSpPr>
              <p:nvPr/>
            </p:nvSpPr>
            <p:spPr>
              <a:xfrm>
                <a:off x="5650475" y="2062961"/>
                <a:ext cx="457894" cy="369332"/>
              </a:xfrm>
              <a:prstGeom prst="rect">
                <a:avLst/>
              </a:prstGeom>
              <a:blipFill>
                <a:blip r:embed="rId11"/>
                <a:stretch>
                  <a:fillRect b="-1639"/>
                </a:stretch>
              </a:blipFill>
            </p:spPr>
            <p:txBody>
              <a:bodyPr/>
              <a:lstStyle/>
              <a:p>
                <a:r>
                  <a:rPr lang="en-SE">
                    <a:noFill/>
                  </a:rPr>
                  <a:t> </a:t>
                </a:r>
              </a:p>
            </p:txBody>
          </p:sp>
        </mc:Fallback>
      </mc:AlternateContent>
    </p:spTree>
    <p:extLst>
      <p:ext uri="{BB962C8B-B14F-4D97-AF65-F5344CB8AC3E}">
        <p14:creationId xmlns:p14="http://schemas.microsoft.com/office/powerpoint/2010/main" val="1900678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oMath>
                </a14:m>
                <a:r>
                  <a:rPr lang="en-US" i="1" dirty="0"/>
                  <a:t> </a:t>
                </a:r>
                <a:r>
                  <a:rPr lang="en-US" dirty="0"/>
                  <a:t>from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b="0" i="1" smtClean="0">
                        <a:latin typeface="Cambria Math" panose="02040503050406030204" pitchFamily="18" charset="0"/>
                      </a:rPr>
                      <m:t>)</m:t>
                    </m:r>
                  </m:oMath>
                </a14:m>
                <a:endParaRPr lang="en-SE" i="1"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62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in this example whether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r>
                  <a:rPr lang="en-US" sz="2800" dirty="0"/>
                  <a:t>. </a:t>
                </a:r>
              </a:p>
              <a:p>
                <a:r>
                  <a:rPr lang="en-US" sz="2800" dirty="0"/>
                  <a:t>For every-visit MC using </a:t>
                </a:r>
                <a14:m>
                  <m:oMath xmlns:m="http://schemas.openxmlformats.org/officeDocument/2006/math">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𝛼</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𝐺</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to update each state’s value function, we should use forward update to give more recent visits higher weight, in case </a:t>
                </a:r>
                <a:r>
                  <a:rPr lang="en-US" sz="2800"/>
                  <a:t>the same </a:t>
                </a:r>
                <a:r>
                  <a:rPr lang="en-US" sz="2800" dirty="0"/>
                  <a:t>state is visited multiple times in one episode (refer to p.13 “MC Prediction Details”)</a:t>
                </a:r>
              </a:p>
              <a:p>
                <a:endParaRPr lang="en-SE" dirty="0"/>
              </a:p>
            </p:txBody>
          </p:sp>
        </mc:Choice>
        <mc:Fallback>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3"/>
                <a:stretch>
                  <a:fillRect l="-444" t="-1792"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52</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59</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(in Dyna-Q):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1472" r="-138"/>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xmlns="">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459" r="-2933" b="-199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4138749"/>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17152" y="1446241"/>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6228</TotalTime>
  <Words>9223</Words>
  <Application>Microsoft Office PowerPoint</Application>
  <PresentationFormat>On-screen Show (4:3)</PresentationFormat>
  <Paragraphs>877</Paragraphs>
  <Slides>81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CMMI10</vt:lpstr>
      <vt:lpstr>CMR10</vt:lpstr>
      <vt:lpstr>Palatino</vt:lpstr>
      <vt:lpstr>Arial</vt:lpstr>
      <vt:lpstr>Calibri</vt:lpstr>
      <vt:lpstr>Cambria Math</vt:lpstr>
      <vt:lpstr>Tahoma</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Recall: Definitions of Terms</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357</cp:revision>
  <dcterms:created xsi:type="dcterms:W3CDTF">2020-05-13T19:01:03Z</dcterms:created>
  <dcterms:modified xsi:type="dcterms:W3CDTF">2021-05-30T09:08:20Z</dcterms:modified>
</cp:coreProperties>
</file>